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402" r:id="rId3"/>
    <p:sldId id="383" r:id="rId4"/>
    <p:sldId id="382" r:id="rId5"/>
    <p:sldId id="407" r:id="rId6"/>
    <p:sldId id="372" r:id="rId7"/>
    <p:sldId id="387" r:id="rId8"/>
    <p:sldId id="389" r:id="rId9"/>
    <p:sldId id="409" r:id="rId10"/>
    <p:sldId id="419" r:id="rId11"/>
    <p:sldId id="420" r:id="rId12"/>
    <p:sldId id="411" r:id="rId13"/>
    <p:sldId id="412" r:id="rId14"/>
    <p:sldId id="390" r:id="rId15"/>
    <p:sldId id="413" r:id="rId16"/>
    <p:sldId id="421" r:id="rId17"/>
    <p:sldId id="391" r:id="rId18"/>
    <p:sldId id="392" r:id="rId19"/>
    <p:sldId id="397" r:id="rId20"/>
    <p:sldId id="416" r:id="rId21"/>
    <p:sldId id="417" r:id="rId22"/>
    <p:sldId id="393" r:id="rId23"/>
    <p:sldId id="401" r:id="rId24"/>
    <p:sldId id="408" r:id="rId25"/>
    <p:sldId id="403" r:id="rId26"/>
    <p:sldId id="385" r:id="rId27"/>
    <p:sldId id="384" r:id="rId28"/>
    <p:sldId id="410" r:id="rId29"/>
    <p:sldId id="418" r:id="rId30"/>
    <p:sldId id="404" r:id="rId31"/>
    <p:sldId id="405" r:id="rId32"/>
    <p:sldId id="388" r:id="rId33"/>
    <p:sldId id="394" r:id="rId34"/>
    <p:sldId id="396" r:id="rId35"/>
    <p:sldId id="395" r:id="rId36"/>
    <p:sldId id="386" r:id="rId37"/>
    <p:sldId id="414" r:id="rId38"/>
    <p:sldId id="415" r:id="rId39"/>
    <p:sldId id="398" r:id="rId40"/>
    <p:sldId id="399" r:id="rId41"/>
    <p:sldId id="400" r:id="rId42"/>
    <p:sldId id="406" r:id="rId43"/>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8"/>
    <p:restoredTop sz="94843"/>
  </p:normalViewPr>
  <p:slideViewPr>
    <p:cSldViewPr snapToGrid="0">
      <p:cViewPr>
        <p:scale>
          <a:sx n="113" d="100"/>
          <a:sy n="113" d="100"/>
        </p:scale>
        <p:origin x="8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C95D0-1730-D0D2-DFFE-16D624E7D3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6EB28B-57C3-EFE3-F8A4-25804C90199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DA0688A-F303-DCD2-C5C8-E88D902B1B9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29BD2F7F-D193-9DAC-2B85-1A034197CB3C}"/>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787739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421E2-A21F-4CCA-EC59-43C0F27F6D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04675-1CA0-98C2-4D96-2486B51474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6E9C6F-FCBB-E2AC-4DAD-035E66670B4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650A4FE-45A0-770A-2425-A35230FE86E8}"/>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1367842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dirty="0"/>
              <a:t> </a:t>
            </a:r>
            <a:r>
              <a:rPr kumimoji="1" lang="ja-ES" altLang="en-US" dirty="0"/>
              <a:t>もし質量が逆階層であれば和が</a:t>
            </a:r>
            <a:r>
              <a:rPr kumimoji="1" lang="en-US" altLang="ja-ES" dirty="0"/>
              <a:t>120meV</a:t>
            </a:r>
            <a:r>
              <a:rPr kumimoji="1" lang="ja-ES" altLang="en-US" dirty="0"/>
              <a:t>以下で順階層を棄却できる。</a:t>
            </a:r>
            <a:endParaRPr kumimoji="1" lang="en-US" altLang="ja-ES" dirty="0"/>
          </a:p>
          <a:p>
            <a:r>
              <a:rPr kumimoji="1" lang="ja-ES" altLang="en-US" dirty="0"/>
              <a:t>一方で質量が順階層であれば和が</a:t>
            </a:r>
            <a:r>
              <a:rPr kumimoji="1" lang="en-US" altLang="ja-ES" dirty="0"/>
              <a:t>100meV</a:t>
            </a:r>
            <a:r>
              <a:rPr kumimoji="1" lang="ja-ES" altLang="en-US" dirty="0"/>
              <a:t>以下で逆階層を棄却できる。</a:t>
            </a:r>
            <a:endParaRPr kumimoji="1" lang="en-US" altLang="ja-ES" dirty="0"/>
          </a:p>
          <a:p>
            <a:r>
              <a:rPr kumimoji="1" lang="ja-ES" altLang="en-US" dirty="0"/>
              <a:t>これより、和が</a:t>
            </a:r>
            <a:r>
              <a:rPr kumimoji="1" lang="en-US" altLang="ja-ES" dirty="0"/>
              <a:t>100meV</a:t>
            </a:r>
            <a:r>
              <a:rPr kumimoji="1" lang="ja-ES" altLang="en-US" dirty="0"/>
              <a:t>以下であることがわかれば順階層であることが決定でき、階層性の分離ができる。そのため、</a:t>
            </a:r>
            <a:r>
              <a:rPr kumimoji="1" lang="en-US" altLang="ja-ES" dirty="0" err="1"/>
              <a:t>τ</a:t>
            </a:r>
            <a:r>
              <a:rPr kumimoji="1" lang="ja-ES" altLang="en-US" dirty="0"/>
              <a:t>の測定はめちゃくちゃインパクトがある。</a:t>
            </a:r>
            <a:endParaRPr kumimoji="1" lang="en-US" altLang="ja-ES" dirty="0"/>
          </a:p>
          <a:p>
            <a:endParaRPr kumimoji="1" lang="en-US" altLang="ja-ES" dirty="0"/>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39</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40</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41</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42</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F1204-D4F0-FF5C-E16D-210D4F3FE0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71A0D8-411C-F821-9670-2052FC38205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2938CB-1E0B-BCE6-EB42-AAB191E561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EF14632-537B-F640-0BF7-DB9E6CD2E1F8}"/>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19573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EDAD-A1D5-3A63-CB07-63C330B77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F931EA-CB66-6871-3912-3C8D777205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016698-D7E3-54D3-53E9-48418F34CE6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2F63714-5025-D784-0E0B-A2B9A73D3CDB}"/>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3725559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B63B-E215-0EC1-E4ED-9A6F755F8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94F4A6-974D-AFD6-2903-6951AC93BAB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840877F-4D64-5443-F922-97C08238083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22531A5-73F7-F6D6-6071-F7ACC4142DEF}"/>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1DB59C89-CF43-55A6-D773-79443897D04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EC429CAE-ACA7-6828-D249-778D5D33E95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F97EF97-38D8-4FB0-4DD7-937ED00A6D5B}"/>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E7836D4B-4EFF-86EC-31CB-8C99611EA401}"/>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1137DE3-8C2A-DDCE-9F3E-6B89956F0531}"/>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6EB33812-521C-9F1F-6236-866D0960058B}"/>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のない</a:t>
            </a:r>
            <a:r>
              <a:rPr kumimoji="1" lang="ja-ES" altLang="en-US" sz="2400" b="1" dirty="0">
                <a:solidFill>
                  <a:schemeClr val="tx1"/>
                </a:solidFill>
                <a:latin typeface="Meiryo" panose="020B0604030504040204" pitchFamily="34" charset="-128"/>
                <a:ea typeface="Meiryo" panose="020B0604030504040204" pitchFamily="34" charset="-128"/>
              </a:rPr>
              <a:t>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58737E50-F87D-06C9-B6D6-9491877A848C}"/>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3C8158B9-56C3-46F3-E980-67DE6F0F481E}"/>
              </a:ext>
            </a:extLst>
          </p:cNvPr>
          <p:cNvSpPr txBox="1"/>
          <p:nvPr/>
        </p:nvSpPr>
        <p:spPr>
          <a:xfrm>
            <a:off x="3526307" y="6269264"/>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44" name="グループ化 43">
            <a:extLst>
              <a:ext uri="{FF2B5EF4-FFF2-40B4-BE49-F238E27FC236}">
                <a16:creationId xmlns:a16="http://schemas.microsoft.com/office/drawing/2014/main" id="{730B7E97-AD0E-276D-61CC-71C6A7AC04CC}"/>
              </a:ext>
            </a:extLst>
          </p:cNvPr>
          <p:cNvGrpSpPr/>
          <p:nvPr/>
        </p:nvGrpSpPr>
        <p:grpSpPr>
          <a:xfrm>
            <a:off x="226469" y="3980800"/>
            <a:ext cx="11607921" cy="2159388"/>
            <a:chOff x="226469" y="3980800"/>
            <a:chExt cx="11607921" cy="2159388"/>
          </a:xfrm>
        </p:grpSpPr>
        <p:grpSp>
          <p:nvGrpSpPr>
            <p:cNvPr id="29" name="グループ化 28">
              <a:extLst>
                <a:ext uri="{FF2B5EF4-FFF2-40B4-BE49-F238E27FC236}">
                  <a16:creationId xmlns:a16="http://schemas.microsoft.com/office/drawing/2014/main" id="{FE795074-928D-2D35-A6FF-9D618C0920DA}"/>
                </a:ext>
              </a:extLst>
            </p:cNvPr>
            <p:cNvGrpSpPr/>
            <p:nvPr/>
          </p:nvGrpSpPr>
          <p:grpSpPr>
            <a:xfrm>
              <a:off x="226469" y="4052362"/>
              <a:ext cx="6962566" cy="830997"/>
              <a:chOff x="161723" y="3740612"/>
              <a:chExt cx="6962566" cy="830997"/>
            </a:xfrm>
          </p:grpSpPr>
          <p:sp>
            <p:nvSpPr>
              <p:cNvPr id="15" name="上矢印 14">
                <a:extLst>
                  <a:ext uri="{FF2B5EF4-FFF2-40B4-BE49-F238E27FC236}">
                    <a16:creationId xmlns:a16="http://schemas.microsoft.com/office/drawing/2014/main" id="{3F77BEBF-A8C6-D171-6B80-7E2105F42323}"/>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solidFill>
                    <a:srgbClr val="0070C0"/>
                  </a:solidFill>
                </a:endParaRPr>
              </a:p>
            </p:txBody>
          </p:sp>
          <p:sp>
            <p:nvSpPr>
              <p:cNvPr id="16" name="上矢印 15">
                <a:extLst>
                  <a:ext uri="{FF2B5EF4-FFF2-40B4-BE49-F238E27FC236}">
                    <a16:creationId xmlns:a16="http://schemas.microsoft.com/office/drawing/2014/main" id="{B1FD219E-8ECA-0B3D-C5A2-548D9A2D174D}"/>
                  </a:ext>
                </a:extLst>
              </p:cNvPr>
              <p:cNvSpPr/>
              <p:nvPr/>
            </p:nvSpPr>
            <p:spPr>
              <a:xfrm rot="5400000">
                <a:off x="5781270" y="370579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208E2A7A-1E8A-AC42-6BDD-55A78956F38F}"/>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B74C56DE-A976-F8B9-385F-DE04194478A5}"/>
                  </a:ext>
                </a:extLst>
              </p:cNvPr>
              <p:cNvSpPr txBox="1"/>
              <p:nvPr/>
            </p:nvSpPr>
            <p:spPr>
              <a:xfrm>
                <a:off x="6553442" y="3899606"/>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24" name="グラフィックス 23" descr="男性 単色塗りつぶし">
              <a:extLst>
                <a:ext uri="{FF2B5EF4-FFF2-40B4-BE49-F238E27FC236}">
                  <a16:creationId xmlns:a16="http://schemas.microsoft.com/office/drawing/2014/main" id="{113281D6-B850-4607-B96D-FB79074F9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2806EC4B-5A72-281B-74FD-833034FF5697}"/>
                </a:ext>
              </a:extLst>
            </p:cNvPr>
            <p:cNvSpPr/>
            <p:nvPr/>
          </p:nvSpPr>
          <p:spPr>
            <a:xfrm rot="15986859" flipH="1" flipV="1">
              <a:off x="6717751" y="3982118"/>
              <a:ext cx="583723" cy="3053106"/>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7" name="円形吹き出し 26">
              <a:extLst>
                <a:ext uri="{FF2B5EF4-FFF2-40B4-BE49-F238E27FC236}">
                  <a16:creationId xmlns:a16="http://schemas.microsoft.com/office/drawing/2014/main" id="{ED83566C-BD8F-F89F-9CDB-DF676482AB2A}"/>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158F8247-3C44-534B-ACE4-2F1179ED1C06}"/>
                </a:ext>
              </a:extLst>
            </p:cNvPr>
            <p:cNvSpPr/>
            <p:nvPr/>
          </p:nvSpPr>
          <p:spPr>
            <a:xfrm>
              <a:off x="6619704" y="5328316"/>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正方形/長方形 10">
              <a:extLst>
                <a:ext uri="{FF2B5EF4-FFF2-40B4-BE49-F238E27FC236}">
                  <a16:creationId xmlns:a16="http://schemas.microsoft.com/office/drawing/2014/main" id="{2473533E-C689-6C7D-2D2D-398D13092AC7}"/>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3" name="直線コネクタ 22">
              <a:extLst>
                <a:ext uri="{FF2B5EF4-FFF2-40B4-BE49-F238E27FC236}">
                  <a16:creationId xmlns:a16="http://schemas.microsoft.com/office/drawing/2014/main" id="{74034911-6CD3-306A-B3E9-6A1221648DDC}"/>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1EFCEF2-47C0-00D4-3CAB-990558989E28}"/>
                </a:ext>
              </a:extLst>
            </p:cNvPr>
            <p:cNvCxnSpPr>
              <a:cxnSpLocks/>
              <a:endCxn id="11"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07DFAA9-6F06-9E34-6585-F2B42DE12982}"/>
                </a:ext>
              </a:extLst>
            </p:cNvPr>
            <p:cNvCxnSpPr>
              <a:cxnSpLocks/>
              <a:endCxn id="11"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432A28BC-88E3-AB3D-40F2-CA70998DE85C}"/>
                </a:ext>
              </a:extLst>
            </p:cNvPr>
            <p:cNvSpPr txBox="1"/>
            <p:nvPr/>
          </p:nvSpPr>
          <p:spPr>
            <a:xfrm>
              <a:off x="3032212" y="41092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8C39B331-487D-96B6-2499-A5C48BD86AC0}"/>
                </a:ext>
              </a:extLst>
            </p:cNvPr>
            <p:cNvSpPr txBox="1"/>
            <p:nvPr/>
          </p:nvSpPr>
          <p:spPr>
            <a:xfrm>
              <a:off x="4476685" y="4105255"/>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3" name="上矢印 42">
              <a:extLst>
                <a:ext uri="{FF2B5EF4-FFF2-40B4-BE49-F238E27FC236}">
                  <a16:creationId xmlns:a16="http://schemas.microsoft.com/office/drawing/2014/main" id="{5FA8EEE5-F59E-4A75-B35F-684E61E80948}"/>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5" name="テキスト ボックス 44">
            <a:extLst>
              <a:ext uri="{FF2B5EF4-FFF2-40B4-BE49-F238E27FC236}">
                <a16:creationId xmlns:a16="http://schemas.microsoft.com/office/drawing/2014/main" id="{9D78410D-88CB-FC52-20AE-7DCD191234FC}"/>
              </a:ext>
            </a:extLst>
          </p:cNvPr>
          <p:cNvSpPr txBox="1"/>
          <p:nvPr/>
        </p:nvSpPr>
        <p:spPr>
          <a:xfrm>
            <a:off x="4433802" y="4529651"/>
            <a:ext cx="825675" cy="461665"/>
          </a:xfrm>
          <a:prstGeom prst="rect">
            <a:avLst/>
          </a:prstGeom>
          <a:noFill/>
          <a:ln w="50800">
            <a:solidFill>
              <a:schemeClr val="accent2"/>
            </a:solidFill>
          </a:ln>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46" name="稲妻 45">
            <a:extLst>
              <a:ext uri="{FF2B5EF4-FFF2-40B4-BE49-F238E27FC236}">
                <a16:creationId xmlns:a16="http://schemas.microsoft.com/office/drawing/2014/main" id="{90D057A4-6183-48A8-E2C5-DFFA0E2339EE}"/>
              </a:ext>
            </a:extLst>
          </p:cNvPr>
          <p:cNvSpPr/>
          <p:nvPr/>
        </p:nvSpPr>
        <p:spPr>
          <a:xfrm rot="3481621">
            <a:off x="3926550" y="4048442"/>
            <a:ext cx="367038" cy="678454"/>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7" name="稲妻 46">
            <a:extLst>
              <a:ext uri="{FF2B5EF4-FFF2-40B4-BE49-F238E27FC236}">
                <a16:creationId xmlns:a16="http://schemas.microsoft.com/office/drawing/2014/main" id="{EE83CF7C-9149-2070-1901-1A1768F2F105}"/>
              </a:ext>
            </a:extLst>
          </p:cNvPr>
          <p:cNvSpPr/>
          <p:nvPr/>
        </p:nvSpPr>
        <p:spPr>
          <a:xfrm rot="3481621">
            <a:off x="5769493" y="4055999"/>
            <a:ext cx="355411" cy="687481"/>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8" name="上矢印 47">
            <a:extLst>
              <a:ext uri="{FF2B5EF4-FFF2-40B4-BE49-F238E27FC236}">
                <a16:creationId xmlns:a16="http://schemas.microsoft.com/office/drawing/2014/main" id="{8DF95704-8964-1B80-6228-BA09E8EA1998}"/>
              </a:ext>
            </a:extLst>
          </p:cNvPr>
          <p:cNvSpPr/>
          <p:nvPr/>
        </p:nvSpPr>
        <p:spPr>
          <a:xfrm rot="17332930">
            <a:off x="4172752" y="4530359"/>
            <a:ext cx="142377" cy="367876"/>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49" name="上矢印 48">
            <a:extLst>
              <a:ext uri="{FF2B5EF4-FFF2-40B4-BE49-F238E27FC236}">
                <a16:creationId xmlns:a16="http://schemas.microsoft.com/office/drawing/2014/main" id="{BB853AE8-D73D-E6E5-B00C-B285629087ED}"/>
              </a:ext>
            </a:extLst>
          </p:cNvPr>
          <p:cNvSpPr/>
          <p:nvPr/>
        </p:nvSpPr>
        <p:spPr>
          <a:xfrm rot="3640169">
            <a:off x="5392858" y="4464265"/>
            <a:ext cx="150099" cy="441042"/>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Tree>
    <p:extLst>
      <p:ext uri="{BB962C8B-B14F-4D97-AF65-F5344CB8AC3E}">
        <p14:creationId xmlns:p14="http://schemas.microsoft.com/office/powerpoint/2010/main" val="53105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A671-AB14-719E-3BB9-B9219D71F7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010510-3FA4-B801-47E3-21337764EFB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インストールによる改善</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DB4F3EB-6B3A-3F83-457D-C4BA485EA49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9B1E47C-D2E2-BF65-3AFC-159A4C5D5A81}"/>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CA043769-4AF0-B026-F2E8-49CEF1A6B47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FA90C52-6B6E-652E-EE25-84C63199620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BDD34177-FF33-834B-90CB-14E4FD6F961D}"/>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システム</a:t>
            </a:r>
            <a:r>
              <a:rPr kumimoji="1" lang="en-US" altLang="ja-ES" sz="2400" b="1" dirty="0">
                <a:solidFill>
                  <a:schemeClr val="tx1"/>
                </a:solidFill>
                <a:latin typeface="Meiryo" panose="020B0604030504040204" pitchFamily="34" charset="-128"/>
                <a:ea typeface="Meiryo" panose="020B0604030504040204" pitchFamily="34" charset="-128"/>
              </a:rPr>
              <a:t>(Ubuntu</a:t>
            </a:r>
            <a:r>
              <a:rPr kumimoji="1" lang="ja-ES" altLang="en-US" sz="2400" b="1" dirty="0">
                <a:solidFill>
                  <a:schemeClr val="tx1"/>
                </a:solidFill>
                <a:latin typeface="Meiryo" panose="020B0604030504040204" pitchFamily="34" charset="-128"/>
                <a:ea typeface="Meiryo" panose="020B0604030504040204" pitchFamily="34" charset="-128"/>
              </a:rPr>
              <a:t>ベース</a:t>
            </a:r>
            <a:r>
              <a:rPr kumimoji="1" lang="en-US" altLang="ja-ES" sz="2400" b="1" dirty="0">
                <a:solidFill>
                  <a:schemeClr val="tx1"/>
                </a:solidFill>
                <a:latin typeface="Meiryo" panose="020B0604030504040204" pitchFamily="34" charset="-128"/>
                <a:ea typeface="Meiryo" panose="020B0604030504040204" pitchFamily="34" charset="-128"/>
              </a:rPr>
              <a:t>)</a:t>
            </a:r>
            <a:r>
              <a:rPr kumimoji="1" lang="ja-ES" altLang="en-US" sz="2400" b="1" dirty="0">
                <a:solidFill>
                  <a:schemeClr val="tx1"/>
                </a:solidFill>
                <a:latin typeface="Meiryo" panose="020B0604030504040204" pitchFamily="34" charset="-128"/>
                <a:ea typeface="Meiryo" panose="020B0604030504040204" pitchFamily="34" charset="-128"/>
              </a:rPr>
              <a:t>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が包括的に管理してくれるため柔軟に対応できる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リモートからチップにアクセス、メンテナンスが可能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10" name="グループ化 9">
            <a:extLst>
              <a:ext uri="{FF2B5EF4-FFF2-40B4-BE49-F238E27FC236}">
                <a16:creationId xmlns:a16="http://schemas.microsoft.com/office/drawing/2014/main" id="{03A04D15-F8BA-D1C8-D03F-201DDA3960B5}"/>
              </a:ext>
            </a:extLst>
          </p:cNvPr>
          <p:cNvGrpSpPr/>
          <p:nvPr/>
        </p:nvGrpSpPr>
        <p:grpSpPr>
          <a:xfrm>
            <a:off x="292039" y="3005419"/>
            <a:ext cx="11607921" cy="2129920"/>
            <a:chOff x="226469" y="3980800"/>
            <a:chExt cx="11607921" cy="2129920"/>
          </a:xfrm>
        </p:grpSpPr>
        <p:grpSp>
          <p:nvGrpSpPr>
            <p:cNvPr id="12" name="グループ化 11">
              <a:extLst>
                <a:ext uri="{FF2B5EF4-FFF2-40B4-BE49-F238E27FC236}">
                  <a16:creationId xmlns:a16="http://schemas.microsoft.com/office/drawing/2014/main" id="{F59A724D-EB41-FDA7-EAF4-ECFE2E9EF507}"/>
                </a:ext>
              </a:extLst>
            </p:cNvPr>
            <p:cNvGrpSpPr/>
            <p:nvPr/>
          </p:nvGrpSpPr>
          <p:grpSpPr>
            <a:xfrm>
              <a:off x="226469" y="4052362"/>
              <a:ext cx="6826166" cy="830997"/>
              <a:chOff x="161723" y="3740612"/>
              <a:chExt cx="6826166" cy="830997"/>
            </a:xfrm>
          </p:grpSpPr>
          <p:sp>
            <p:nvSpPr>
              <p:cNvPr id="45" name="上矢印 44">
                <a:extLst>
                  <a:ext uri="{FF2B5EF4-FFF2-40B4-BE49-F238E27FC236}">
                    <a16:creationId xmlns:a16="http://schemas.microsoft.com/office/drawing/2014/main" id="{1BC727E9-A998-BD86-1DFB-0FBDE0FD3B37}"/>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6" name="上矢印 45">
                <a:extLst>
                  <a:ext uri="{FF2B5EF4-FFF2-40B4-BE49-F238E27FC236}">
                    <a16:creationId xmlns:a16="http://schemas.microsoft.com/office/drawing/2014/main" id="{0BD6BEBC-9008-5E18-4437-F35F07F18288}"/>
                  </a:ext>
                </a:extLst>
              </p:cNvPr>
              <p:cNvSpPr/>
              <p:nvPr/>
            </p:nvSpPr>
            <p:spPr>
              <a:xfrm rot="5400000">
                <a:off x="5694422" y="3698471"/>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7" name="テキスト ボックス 46">
                <a:extLst>
                  <a:ext uri="{FF2B5EF4-FFF2-40B4-BE49-F238E27FC236}">
                    <a16:creationId xmlns:a16="http://schemas.microsoft.com/office/drawing/2014/main" id="{CC656E18-6667-84B0-9AFB-99549184EB7D}"/>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8" name="テキスト ボックス 47">
                <a:extLst>
                  <a:ext uri="{FF2B5EF4-FFF2-40B4-BE49-F238E27FC236}">
                    <a16:creationId xmlns:a16="http://schemas.microsoft.com/office/drawing/2014/main" id="{8866CBDC-0B69-589C-0B26-C0EA76035EC7}"/>
                  </a:ext>
                </a:extLst>
              </p:cNvPr>
              <p:cNvSpPr txBox="1"/>
              <p:nvPr/>
            </p:nvSpPr>
            <p:spPr>
              <a:xfrm>
                <a:off x="6417042" y="3907464"/>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34" name="グラフィックス 33" descr="男性 単色塗りつぶし">
              <a:extLst>
                <a:ext uri="{FF2B5EF4-FFF2-40B4-BE49-F238E27FC236}">
                  <a16:creationId xmlns:a16="http://schemas.microsoft.com/office/drawing/2014/main" id="{731E8AA8-7A24-BE94-B0F3-0C7A90E10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35" name="左カーブ矢印 34">
              <a:extLst>
                <a:ext uri="{FF2B5EF4-FFF2-40B4-BE49-F238E27FC236}">
                  <a16:creationId xmlns:a16="http://schemas.microsoft.com/office/drawing/2014/main" id="{5482B0CF-EB51-875C-9C40-F49992724B6E}"/>
                </a:ext>
              </a:extLst>
            </p:cNvPr>
            <p:cNvSpPr/>
            <p:nvPr/>
          </p:nvSpPr>
          <p:spPr>
            <a:xfrm rot="15569770" flipH="1" flipV="1">
              <a:off x="6681922" y="4126644"/>
              <a:ext cx="647377" cy="3071672"/>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6" name="円形吹き出し 35">
              <a:extLst>
                <a:ext uri="{FF2B5EF4-FFF2-40B4-BE49-F238E27FC236}">
                  <a16:creationId xmlns:a16="http://schemas.microsoft.com/office/drawing/2014/main" id="{EC3D04B4-AE6C-F781-79E7-B6EFCB4A529E}"/>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メンテナンスができる！</a:t>
              </a:r>
            </a:p>
          </p:txBody>
        </p:sp>
        <p:sp>
          <p:nvSpPr>
            <p:cNvPr id="38" name="正方形/長方形 37">
              <a:extLst>
                <a:ext uri="{FF2B5EF4-FFF2-40B4-BE49-F238E27FC236}">
                  <a16:creationId xmlns:a16="http://schemas.microsoft.com/office/drawing/2014/main" id="{087194C7-A190-095B-376A-EFFF960D9226}"/>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39" name="直線コネクタ 38">
              <a:extLst>
                <a:ext uri="{FF2B5EF4-FFF2-40B4-BE49-F238E27FC236}">
                  <a16:creationId xmlns:a16="http://schemas.microsoft.com/office/drawing/2014/main" id="{0729189A-0238-9546-F6EE-319C728C18E6}"/>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FB427E47-3D6D-FB39-569A-9B2E381E1979}"/>
                </a:ext>
              </a:extLst>
            </p:cNvPr>
            <p:cNvCxnSpPr>
              <a:cxnSpLocks/>
              <a:endCxn id="38"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55C89DB8-3B39-0CE4-0FFB-924ABB9F7370}"/>
                </a:ext>
              </a:extLst>
            </p:cNvPr>
            <p:cNvCxnSpPr>
              <a:cxnSpLocks/>
              <a:endCxn id="38"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2B138E62-F15C-9B4F-4BA0-76CFC8B9EA9D}"/>
                </a:ext>
              </a:extLst>
            </p:cNvPr>
            <p:cNvSpPr txBox="1"/>
            <p:nvPr/>
          </p:nvSpPr>
          <p:spPr>
            <a:xfrm>
              <a:off x="2996943" y="43313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510CE18-FF8F-B8BC-0893-F7CB94197DC0}"/>
                </a:ext>
              </a:extLst>
            </p:cNvPr>
            <p:cNvSpPr txBox="1"/>
            <p:nvPr/>
          </p:nvSpPr>
          <p:spPr>
            <a:xfrm>
              <a:off x="4465084" y="4331310"/>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4" name="上矢印 43">
              <a:extLst>
                <a:ext uri="{FF2B5EF4-FFF2-40B4-BE49-F238E27FC236}">
                  <a16:creationId xmlns:a16="http://schemas.microsoft.com/office/drawing/2014/main" id="{4BDD841D-BF8E-0244-42BD-7C07658DEAD7}"/>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9" name="テキスト ボックス 48">
            <a:extLst>
              <a:ext uri="{FF2B5EF4-FFF2-40B4-BE49-F238E27FC236}">
                <a16:creationId xmlns:a16="http://schemas.microsoft.com/office/drawing/2014/main" id="{72EB39AB-0BFE-9608-97CA-1D2D667B779A}"/>
              </a:ext>
            </a:extLst>
          </p:cNvPr>
          <p:cNvSpPr txBox="1"/>
          <p:nvPr/>
        </p:nvSpPr>
        <p:spPr>
          <a:xfrm>
            <a:off x="3581400" y="5305645"/>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FAA830F2-CA45-97FA-A75E-54A84EDF976E}"/>
              </a:ext>
            </a:extLst>
          </p:cNvPr>
          <p:cNvSpPr txBox="1"/>
          <p:nvPr/>
        </p:nvSpPr>
        <p:spPr>
          <a:xfrm>
            <a:off x="8315859" y="495774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DA4A7097-0551-ED01-2EF7-54A2DFA6791B}"/>
              </a:ext>
            </a:extLst>
          </p:cNvPr>
          <p:cNvSpPr txBox="1"/>
          <p:nvPr/>
        </p:nvSpPr>
        <p:spPr>
          <a:xfrm>
            <a:off x="3806626" y="4397810"/>
            <a:ext cx="790601" cy="584775"/>
          </a:xfrm>
          <a:prstGeom prst="rect">
            <a:avLst/>
          </a:prstGeom>
          <a:noFill/>
        </p:spPr>
        <p:txBody>
          <a:bodyPr wrap="none" rtlCol="0">
            <a:spAutoFit/>
          </a:bodyPr>
          <a:lstStyle/>
          <a:p>
            <a:r>
              <a:rPr kumimoji="1" lang="en-US" altLang="ja-ES" sz="3200" b="1" dirty="0">
                <a:solidFill>
                  <a:srgbClr val="FF0000"/>
                </a:solidFill>
                <a:latin typeface="Meiryo" panose="020B0604030504040204" pitchFamily="34" charset="-128"/>
                <a:ea typeface="Meiryo" panose="020B0604030504040204" pitchFamily="34" charset="-128"/>
              </a:rPr>
              <a:t>OS</a:t>
            </a:r>
            <a:endParaRPr kumimoji="1" lang="ja-ES" altLang="en-US" sz="3200" b="1" dirty="0">
              <a:solidFill>
                <a:srgbClr val="FF0000"/>
              </a:solidFill>
              <a:latin typeface="Meiryo" panose="020B0604030504040204" pitchFamily="34" charset="-128"/>
              <a:ea typeface="Meiryo" panose="020B0604030504040204" pitchFamily="34" charset="-128"/>
            </a:endParaRPr>
          </a:p>
        </p:txBody>
      </p:sp>
      <p:sp>
        <p:nvSpPr>
          <p:cNvPr id="52" name="ドーナツ 51">
            <a:extLst>
              <a:ext uri="{FF2B5EF4-FFF2-40B4-BE49-F238E27FC236}">
                <a16:creationId xmlns:a16="http://schemas.microsoft.com/office/drawing/2014/main" id="{96A9FD27-7600-2856-2412-DFC59DBE5582}"/>
              </a:ext>
            </a:extLst>
          </p:cNvPr>
          <p:cNvSpPr>
            <a:spLocks noChangeAspect="1"/>
          </p:cNvSpPr>
          <p:nvPr/>
        </p:nvSpPr>
        <p:spPr>
          <a:xfrm>
            <a:off x="6820191" y="4647787"/>
            <a:ext cx="660615" cy="660615"/>
          </a:xfrm>
          <a:prstGeom prst="donut">
            <a:avLst>
              <a:gd name="adj" fmla="val 97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53" name="上矢印 52">
            <a:extLst>
              <a:ext uri="{FF2B5EF4-FFF2-40B4-BE49-F238E27FC236}">
                <a16:creationId xmlns:a16="http://schemas.microsoft.com/office/drawing/2014/main" id="{158FD939-5850-C148-920F-3B8293220503}"/>
              </a:ext>
            </a:extLst>
          </p:cNvPr>
          <p:cNvSpPr/>
          <p:nvPr/>
        </p:nvSpPr>
        <p:spPr>
          <a:xfrm rot="1688782">
            <a:off x="4622170" y="3596505"/>
            <a:ext cx="181775" cy="868519"/>
          </a:xfrm>
          <a:prstGeom prst="upArrow">
            <a:avLst>
              <a:gd name="adj1" fmla="val 50000"/>
              <a:gd name="adj2" fmla="val 55882"/>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55" name="テキスト ボックス 54">
            <a:extLst>
              <a:ext uri="{FF2B5EF4-FFF2-40B4-BE49-F238E27FC236}">
                <a16:creationId xmlns:a16="http://schemas.microsoft.com/office/drawing/2014/main" id="{2714E947-81A6-384C-BFE8-0B11B18D2D9B}"/>
              </a:ext>
            </a:extLst>
          </p:cNvPr>
          <p:cNvSpPr txBox="1"/>
          <p:nvPr/>
        </p:nvSpPr>
        <p:spPr>
          <a:xfrm>
            <a:off x="4879467" y="3885984"/>
            <a:ext cx="828142" cy="461665"/>
          </a:xfrm>
          <a:prstGeom prst="rect">
            <a:avLst/>
          </a:prstGeom>
          <a:solidFill>
            <a:schemeClr val="bg1"/>
          </a:solidFill>
          <a:ln w="50800">
            <a:solidFill>
              <a:srgbClr val="FF0000"/>
            </a:solidFill>
          </a:ln>
        </p:spPr>
        <p:txBody>
          <a:bodyPr wrap="square" rtlCol="0">
            <a:spAutoFit/>
          </a:bodyPr>
          <a:lstStyle/>
          <a:p>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復旧</a:t>
            </a:r>
            <a:endPar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215403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3"/>
          <a:stretch>
            <a:fillRect/>
          </a:stretch>
        </p:blipFill>
        <p:spPr>
          <a:xfrm>
            <a:off x="1202475" y="4210242"/>
            <a:ext cx="2917270" cy="2187952"/>
          </a:xfrm>
          <a:prstGeom prst="rect">
            <a:avLst/>
          </a:prstGeom>
        </p:spPr>
      </p:pic>
      <p:sp>
        <p:nvSpPr>
          <p:cNvPr id="15" name="テキスト ボックス 14">
            <a:extLst>
              <a:ext uri="{FF2B5EF4-FFF2-40B4-BE49-F238E27FC236}">
                <a16:creationId xmlns:a16="http://schemas.microsoft.com/office/drawing/2014/main" id="{F5DFD159-A5A3-F700-A0E7-D2B328C6B366}"/>
              </a:ext>
            </a:extLst>
          </p:cNvPr>
          <p:cNvSpPr txBox="1"/>
          <p:nvPr/>
        </p:nvSpPr>
        <p:spPr>
          <a:xfrm>
            <a:off x="5030935" y="1400200"/>
            <a:ext cx="6594490" cy="3416320"/>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上での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回路の正常動作</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電源供給の見直し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温度モニター</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245775" y="5356309"/>
            <a:ext cx="5405291" cy="461665"/>
          </a:xfrm>
          <a:prstGeom prst="rect">
            <a:avLst/>
          </a:prstGeom>
          <a:noFill/>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descr="屋外, グリーン, 自転車, 駐車 が含まれている画像&#10;&#10;自動的に生成された説明">
            <a:extLst>
              <a:ext uri="{FF2B5EF4-FFF2-40B4-BE49-F238E27FC236}">
                <a16:creationId xmlns:a16="http://schemas.microsoft.com/office/drawing/2014/main" id="{BB873F2C-FB90-0926-E2FB-138B02C71D3C}"/>
              </a:ext>
            </a:extLst>
          </p:cNvPr>
          <p:cNvPicPr>
            <a:picLocks noChangeAspect="1"/>
          </p:cNvPicPr>
          <p:nvPr/>
        </p:nvPicPr>
        <p:blipFill>
          <a:blip r:embed="rId4"/>
          <a:stretch>
            <a:fillRect/>
          </a:stretch>
        </p:blipFill>
        <p:spPr>
          <a:xfrm>
            <a:off x="1202475" y="797322"/>
            <a:ext cx="2917271" cy="2479370"/>
          </a:xfrm>
          <a:prstGeom prst="rect">
            <a:avLst/>
          </a:prstGeom>
        </p:spPr>
      </p:pic>
      <p:sp>
        <p:nvSpPr>
          <p:cNvPr id="19" name="円/楕円 18">
            <a:extLst>
              <a:ext uri="{FF2B5EF4-FFF2-40B4-BE49-F238E27FC236}">
                <a16:creationId xmlns:a16="http://schemas.microsoft.com/office/drawing/2014/main" id="{A8AC8B2B-14D4-7B81-E61C-AECE314FB57A}"/>
              </a:ext>
            </a:extLst>
          </p:cNvPr>
          <p:cNvSpPr/>
          <p:nvPr/>
        </p:nvSpPr>
        <p:spPr>
          <a:xfrm>
            <a:off x="1444188" y="2594446"/>
            <a:ext cx="1129679" cy="766014"/>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0" name="直線コネクタ 19">
            <a:extLst>
              <a:ext uri="{FF2B5EF4-FFF2-40B4-BE49-F238E27FC236}">
                <a16:creationId xmlns:a16="http://schemas.microsoft.com/office/drawing/2014/main" id="{9BEC879B-B0D5-C254-2D52-AC8F13C8E870}"/>
              </a:ext>
            </a:extLst>
          </p:cNvPr>
          <p:cNvCxnSpPr>
            <a:cxnSpLocks/>
            <a:stCxn id="19" idx="2"/>
          </p:cNvCxnSpPr>
          <p:nvPr/>
        </p:nvCxnSpPr>
        <p:spPr>
          <a:xfrm flipH="1">
            <a:off x="1202474" y="2977453"/>
            <a:ext cx="241714" cy="124813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0D781F6C-3536-B03A-F112-16975B8FB7D3}"/>
              </a:ext>
            </a:extLst>
          </p:cNvPr>
          <p:cNvCxnSpPr>
            <a:cxnSpLocks/>
          </p:cNvCxnSpPr>
          <p:nvPr/>
        </p:nvCxnSpPr>
        <p:spPr>
          <a:xfrm>
            <a:off x="2573867" y="2952744"/>
            <a:ext cx="1545878" cy="1264701"/>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098AE9B7-E09D-8460-E5DD-A120BD70204B}"/>
              </a:ext>
            </a:extLst>
          </p:cNvPr>
          <p:cNvSpPr txBox="1"/>
          <p:nvPr/>
        </p:nvSpPr>
        <p:spPr>
          <a:xfrm>
            <a:off x="1662677" y="3498484"/>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11B60319-A6FA-5DF8-04AD-37B79567A067}"/>
              </a:ext>
            </a:extLst>
          </p:cNvPr>
          <p:cNvSpPr txBox="1"/>
          <p:nvPr/>
        </p:nvSpPr>
        <p:spPr>
          <a:xfrm>
            <a:off x="1202474" y="4217445"/>
            <a:ext cx="1138341"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実装中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D80D6-576D-2531-FCC9-4792EAF948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A0DD99-E836-B1ED-495A-C2253DF513A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2F5FE815-6580-CA7B-0681-ED14314405B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D1E1677-4481-5A65-7C37-645309F66F1D}"/>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2E902370-A884-B9EF-5089-4B6B9E70C5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1DA9A39-B407-32BB-1195-4B8A9B22F7C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60BB8BC-2EAF-B290-F299-0B89A7F12743}"/>
              </a:ext>
            </a:extLst>
          </p:cNvPr>
          <p:cNvSpPr txBox="1"/>
          <p:nvPr/>
        </p:nvSpPr>
        <p:spPr>
          <a:xfrm>
            <a:off x="838200" y="1083734"/>
            <a:ext cx="10234201"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58" name="図 57">
            <a:extLst>
              <a:ext uri="{FF2B5EF4-FFF2-40B4-BE49-F238E27FC236}">
                <a16:creationId xmlns:a16="http://schemas.microsoft.com/office/drawing/2014/main" id="{0C14091D-EB4C-48CA-5DFE-5250FE254C41}"/>
              </a:ext>
            </a:extLst>
          </p:cNvPr>
          <p:cNvPicPr>
            <a:picLocks noChangeAspect="1"/>
          </p:cNvPicPr>
          <p:nvPr/>
        </p:nvPicPr>
        <p:blipFill>
          <a:blip r:embed="rId3"/>
          <a:stretch>
            <a:fillRect/>
          </a:stretch>
        </p:blipFill>
        <p:spPr>
          <a:xfrm>
            <a:off x="557599" y="2366983"/>
            <a:ext cx="6279645" cy="3971740"/>
          </a:xfrm>
          <a:prstGeom prst="rect">
            <a:avLst/>
          </a:prstGeom>
        </p:spPr>
      </p:pic>
      <p:sp>
        <p:nvSpPr>
          <p:cNvPr id="63" name="テキスト ボックス 62">
            <a:extLst>
              <a:ext uri="{FF2B5EF4-FFF2-40B4-BE49-F238E27FC236}">
                <a16:creationId xmlns:a16="http://schemas.microsoft.com/office/drawing/2014/main" id="{0E663101-46FD-7D07-B43E-195D66D29914}"/>
              </a:ext>
            </a:extLst>
          </p:cNvPr>
          <p:cNvSpPr txBox="1"/>
          <p:nvPr/>
        </p:nvSpPr>
        <p:spPr>
          <a:xfrm>
            <a:off x="7528879" y="3179095"/>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2B2C909E-8820-0148-F259-FEAE7F9511DB}"/>
              </a:ext>
            </a:extLst>
          </p:cNvPr>
          <p:cNvSpPr txBox="1"/>
          <p:nvPr/>
        </p:nvSpPr>
        <p:spPr>
          <a:xfrm>
            <a:off x="7528879" y="4828963"/>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EF5A31B-ABF5-B6AC-C8B9-87E6E4AFF2E2}"/>
              </a:ext>
            </a:extLst>
          </p:cNvPr>
          <p:cNvGrpSpPr/>
          <p:nvPr/>
        </p:nvGrpSpPr>
        <p:grpSpPr>
          <a:xfrm>
            <a:off x="406401" y="2468583"/>
            <a:ext cx="7006584" cy="3847413"/>
            <a:chOff x="910921" y="3004293"/>
            <a:chExt cx="6544205" cy="3316688"/>
          </a:xfrm>
        </p:grpSpPr>
        <p:sp>
          <p:nvSpPr>
            <p:cNvPr id="77" name="テキスト ボックス 76">
              <a:extLst>
                <a:ext uri="{FF2B5EF4-FFF2-40B4-BE49-F238E27FC236}">
                  <a16:creationId xmlns:a16="http://schemas.microsoft.com/office/drawing/2014/main" id="{F8A6BD7B-1CBC-6D1C-D508-88771BA1AB4A}"/>
                </a:ext>
              </a:extLst>
            </p:cNvPr>
            <p:cNvSpPr txBox="1"/>
            <p:nvPr/>
          </p:nvSpPr>
          <p:spPr>
            <a:xfrm>
              <a:off x="4596463" y="5108295"/>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cxnSp>
          <p:nvCxnSpPr>
            <p:cNvPr id="60" name="直線矢印コネクタ 59">
              <a:extLst>
                <a:ext uri="{FF2B5EF4-FFF2-40B4-BE49-F238E27FC236}">
                  <a16:creationId xmlns:a16="http://schemas.microsoft.com/office/drawing/2014/main" id="{6798D731-2193-308A-86DC-0E66BB8A7589}"/>
                </a:ext>
              </a:extLst>
            </p:cNvPr>
            <p:cNvCxnSpPr>
              <a:cxnSpLocks/>
            </p:cNvCxnSpPr>
            <p:nvPr/>
          </p:nvCxnSpPr>
          <p:spPr>
            <a:xfrm>
              <a:off x="1852867" y="5061246"/>
              <a:ext cx="3861879" cy="15195"/>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5" name="テキスト ボックス 64">
              <a:extLst>
                <a:ext uri="{FF2B5EF4-FFF2-40B4-BE49-F238E27FC236}">
                  <a16:creationId xmlns:a16="http://schemas.microsoft.com/office/drawing/2014/main" id="{C4B4F4A8-A145-CD42-CD2D-B802D2BF3E5E}"/>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D551DC49-5AB0-70BE-E07C-96A6D4311FE0}"/>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697B2086-41F7-74A6-F171-6845475D82A9}"/>
                </a:ext>
              </a:extLst>
            </p:cNvPr>
            <p:cNvSpPr txBox="1"/>
            <p:nvPr/>
          </p:nvSpPr>
          <p:spPr>
            <a:xfrm>
              <a:off x="5869100" y="4377237"/>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3F5FC9F8-D92E-71F3-5079-36A24FB32F7D}"/>
                </a:ext>
              </a:extLst>
            </p:cNvPr>
            <p:cNvSpPr txBox="1"/>
            <p:nvPr/>
          </p:nvSpPr>
          <p:spPr>
            <a:xfrm>
              <a:off x="5869100" y="5951649"/>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91F385F0-8770-0465-0E57-C00E651A5572}"/>
                </a:ext>
              </a:extLst>
            </p:cNvPr>
            <p:cNvSpPr txBox="1"/>
            <p:nvPr/>
          </p:nvSpPr>
          <p:spPr>
            <a:xfrm>
              <a:off x="1998934" y="3004293"/>
              <a:ext cx="596376"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502DB780-4342-EC9B-ABC0-0BA6B7B9C397}"/>
                </a:ext>
              </a:extLst>
            </p:cNvPr>
            <p:cNvSpPr txBox="1"/>
            <p:nvPr/>
          </p:nvSpPr>
          <p:spPr>
            <a:xfrm>
              <a:off x="5869099" y="3649765"/>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57292609-1CB3-89DF-B662-3FE586E13795}"/>
                </a:ext>
              </a:extLst>
            </p:cNvPr>
            <p:cNvSpPr txBox="1"/>
            <p:nvPr/>
          </p:nvSpPr>
          <p:spPr>
            <a:xfrm>
              <a:off x="5869099" y="5085912"/>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BDF95A4F-9C09-F6A6-9A55-A5BC969421BB}"/>
                </a:ext>
              </a:extLst>
            </p:cNvPr>
            <p:cNvSpPr txBox="1"/>
            <p:nvPr/>
          </p:nvSpPr>
          <p:spPr>
            <a:xfrm>
              <a:off x="1998934" y="4686952"/>
              <a:ext cx="1262421"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97E378EC-5079-B67A-F188-E7197F3979ED}"/>
                </a:ext>
              </a:extLst>
            </p:cNvPr>
            <p:cNvSpPr txBox="1"/>
            <p:nvPr/>
          </p:nvSpPr>
          <p:spPr>
            <a:xfrm>
              <a:off x="4593177" y="3371749"/>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AD0351BC-B10B-0841-0264-40C57AA77E4F}"/>
                </a:ext>
              </a:extLst>
            </p:cNvPr>
            <p:cNvSpPr>
              <a:spLocks noChangeAspect="1"/>
            </p:cNvSpPr>
            <p:nvPr/>
          </p:nvSpPr>
          <p:spPr>
            <a:xfrm>
              <a:off x="4419066" y="5349973"/>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579B7755-2696-D7F1-FE45-B774156388BA}"/>
                </a:ext>
              </a:extLst>
            </p:cNvPr>
            <p:cNvSpPr/>
            <p:nvPr/>
          </p:nvSpPr>
          <p:spPr>
            <a:xfrm>
              <a:off x="4429179" y="5076442"/>
              <a:ext cx="147059" cy="320816"/>
            </a:xfrm>
            <a:prstGeom prst="upDownArrow">
              <a:avLst/>
            </a:prstGeom>
            <a:solidFill>
              <a:srgbClr val="0070C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6E68CEF4-61DE-5582-F4CD-F813FCD7F880}"/>
                </a:ext>
              </a:extLst>
            </p:cNvPr>
            <p:cNvSpPr txBox="1"/>
            <p:nvPr/>
          </p:nvSpPr>
          <p:spPr>
            <a:xfrm>
              <a:off x="4108964" y="3925284"/>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71178730-1E3F-0B97-5F62-34F83B7FC3FD}"/>
                </a:ext>
              </a:extLst>
            </p:cNvPr>
            <p:cNvSpPr txBox="1"/>
            <p:nvPr/>
          </p:nvSpPr>
          <p:spPr>
            <a:xfrm>
              <a:off x="2821469" y="3928324"/>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grpSp>
      <p:cxnSp>
        <p:nvCxnSpPr>
          <p:cNvPr id="8" name="直線矢印コネクタ 7">
            <a:extLst>
              <a:ext uri="{FF2B5EF4-FFF2-40B4-BE49-F238E27FC236}">
                <a16:creationId xmlns:a16="http://schemas.microsoft.com/office/drawing/2014/main" id="{8F22F913-F90C-F4E3-66C5-E157169C15A5}"/>
              </a:ext>
            </a:extLst>
          </p:cNvPr>
          <p:cNvCxnSpPr>
            <a:cxnSpLocks/>
          </p:cNvCxnSpPr>
          <p:nvPr/>
        </p:nvCxnSpPr>
        <p:spPr>
          <a:xfrm>
            <a:off x="1414900" y="337019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0F9AF324-CA74-4EE5-0FFB-6E11ADCFA320}"/>
              </a:ext>
            </a:extLst>
          </p:cNvPr>
          <p:cNvCxnSpPr>
            <a:cxnSpLocks/>
          </p:cNvCxnSpPr>
          <p:nvPr/>
        </p:nvCxnSpPr>
        <p:spPr>
          <a:xfrm>
            <a:off x="1414900" y="523363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5" name="円/楕円 14">
            <a:extLst>
              <a:ext uri="{FF2B5EF4-FFF2-40B4-BE49-F238E27FC236}">
                <a16:creationId xmlns:a16="http://schemas.microsoft.com/office/drawing/2014/main" id="{FA33344F-9CA7-A88C-7B4C-C499F22ECC82}"/>
              </a:ext>
            </a:extLst>
          </p:cNvPr>
          <p:cNvSpPr>
            <a:spLocks noChangeAspect="1"/>
          </p:cNvSpPr>
          <p:nvPr/>
        </p:nvSpPr>
        <p:spPr>
          <a:xfrm>
            <a:off x="4153657" y="5216379"/>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7" name="円/楕円 16">
            <a:extLst>
              <a:ext uri="{FF2B5EF4-FFF2-40B4-BE49-F238E27FC236}">
                <a16:creationId xmlns:a16="http://schemas.microsoft.com/office/drawing/2014/main" id="{117B10B5-DBB9-7A4E-0920-65E29DFE714D}"/>
              </a:ext>
            </a:extLst>
          </p:cNvPr>
          <p:cNvSpPr>
            <a:spLocks noChangeAspect="1"/>
          </p:cNvSpPr>
          <p:nvPr/>
        </p:nvSpPr>
        <p:spPr>
          <a:xfrm>
            <a:off x="4164946" y="469516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円/楕円 17">
            <a:extLst>
              <a:ext uri="{FF2B5EF4-FFF2-40B4-BE49-F238E27FC236}">
                <a16:creationId xmlns:a16="http://schemas.microsoft.com/office/drawing/2014/main" id="{A2AACED8-50F0-4368-6A4D-847AD6B01AD7}"/>
              </a:ext>
            </a:extLst>
          </p:cNvPr>
          <p:cNvSpPr>
            <a:spLocks noChangeAspect="1"/>
          </p:cNvSpPr>
          <p:nvPr/>
        </p:nvSpPr>
        <p:spPr>
          <a:xfrm>
            <a:off x="4171847"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C0E1F620-36D7-9771-CB0A-DC20E34825B4}"/>
              </a:ext>
            </a:extLst>
          </p:cNvPr>
          <p:cNvSpPr>
            <a:spLocks noChangeAspect="1"/>
          </p:cNvSpPr>
          <p:nvPr/>
        </p:nvSpPr>
        <p:spPr>
          <a:xfrm>
            <a:off x="2754755" y="512557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楕円 19">
            <a:extLst>
              <a:ext uri="{FF2B5EF4-FFF2-40B4-BE49-F238E27FC236}">
                <a16:creationId xmlns:a16="http://schemas.microsoft.com/office/drawing/2014/main" id="{49D28443-EE83-ECD9-E30E-8D899AE757A5}"/>
              </a:ext>
            </a:extLst>
          </p:cNvPr>
          <p:cNvSpPr>
            <a:spLocks noChangeAspect="1"/>
          </p:cNvSpPr>
          <p:nvPr/>
        </p:nvSpPr>
        <p:spPr>
          <a:xfrm>
            <a:off x="2754755"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093461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23</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5B93-62E9-0D76-5B4D-53D6AFA243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54F68F-8039-253D-26F3-A2D593436EC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ニュートリノ質量和と階層性</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812F196-E473-4738-69A8-655E2A1346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DD38E45-4504-9769-8D00-8C59D5DE2547}"/>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991D210A-98B1-39C3-18BD-F12D9070C79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F91DCF6-47DB-94B6-EA79-6B7749DD8B54}"/>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ィカル ユーザー インターフェイス, グラフ&#10;&#10;自動的に生成された説明">
            <a:extLst>
              <a:ext uri="{FF2B5EF4-FFF2-40B4-BE49-F238E27FC236}">
                <a16:creationId xmlns:a16="http://schemas.microsoft.com/office/drawing/2014/main" id="{E9614E22-5BE0-22C4-F26B-99BED6B3022D}"/>
              </a:ext>
            </a:extLst>
          </p:cNvPr>
          <p:cNvPicPr>
            <a:picLocks noChangeAspect="1"/>
          </p:cNvPicPr>
          <p:nvPr/>
        </p:nvPicPr>
        <p:blipFill>
          <a:blip r:embed="rId3"/>
          <a:stretch>
            <a:fillRect/>
          </a:stretch>
        </p:blipFill>
        <p:spPr>
          <a:xfrm>
            <a:off x="1189512" y="1676326"/>
            <a:ext cx="9311432" cy="3425186"/>
          </a:xfrm>
          <a:prstGeom prst="rect">
            <a:avLst/>
          </a:prstGeom>
        </p:spPr>
      </p:pic>
      <p:sp>
        <p:nvSpPr>
          <p:cNvPr id="8" name="テキスト ボックス 7">
            <a:extLst>
              <a:ext uri="{FF2B5EF4-FFF2-40B4-BE49-F238E27FC236}">
                <a16:creationId xmlns:a16="http://schemas.microsoft.com/office/drawing/2014/main" id="{444EBF96-E28D-4DEC-681D-09AAD5FE267D}"/>
              </a:ext>
            </a:extLst>
          </p:cNvPr>
          <p:cNvSpPr txBox="1"/>
          <p:nvPr/>
        </p:nvSpPr>
        <p:spPr>
          <a:xfrm>
            <a:off x="6526172" y="1393062"/>
            <a:ext cx="4858702" cy="338554"/>
          </a:xfrm>
          <a:prstGeom prst="rect">
            <a:avLst/>
          </a:prstGeom>
          <a:noFill/>
        </p:spPr>
        <p:txBody>
          <a:bodyPr wrap="none" rtlCol="0">
            <a:spAutoFit/>
          </a:bodyPr>
          <a:lstStyle/>
          <a:p>
            <a:r>
              <a:rPr kumimoji="1" lang="es-ES" altLang="ja-ES" sz="1600" dirty="0"/>
              <a:t>https://www2.kek.jp/ja/</a:t>
            </a:r>
            <a:r>
              <a:rPr kumimoji="1" lang="es-ES" altLang="ja-ES" sz="1600" dirty="0" err="1"/>
              <a:t>newsroom</a:t>
            </a:r>
            <a:r>
              <a:rPr kumimoji="1" lang="es-ES" altLang="ja-ES" sz="1600" dirty="0"/>
              <a:t>/2013/03/12/1530/</a:t>
            </a:r>
            <a:endParaRPr kumimoji="1" lang="ja-ES" altLang="en-US" sz="1600" dirty="0"/>
          </a:p>
        </p:txBody>
      </p:sp>
      <p:sp>
        <p:nvSpPr>
          <p:cNvPr id="10" name="正方形/長方形 9">
            <a:extLst>
              <a:ext uri="{FF2B5EF4-FFF2-40B4-BE49-F238E27FC236}">
                <a16:creationId xmlns:a16="http://schemas.microsoft.com/office/drawing/2014/main" id="{300CC165-D18E-724B-F382-966E10E7CF34}"/>
              </a:ext>
            </a:extLst>
          </p:cNvPr>
          <p:cNvSpPr/>
          <p:nvPr/>
        </p:nvSpPr>
        <p:spPr>
          <a:xfrm>
            <a:off x="7720089" y="510151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順階層</a:t>
            </a:r>
          </a:p>
        </p:txBody>
      </p:sp>
      <p:sp>
        <p:nvSpPr>
          <p:cNvPr id="11" name="正方形/長方形 10">
            <a:extLst>
              <a:ext uri="{FF2B5EF4-FFF2-40B4-BE49-F238E27FC236}">
                <a16:creationId xmlns:a16="http://schemas.microsoft.com/office/drawing/2014/main" id="{A3582426-8D92-EC01-4A75-BBEBA88C6238}"/>
              </a:ext>
            </a:extLst>
          </p:cNvPr>
          <p:cNvSpPr/>
          <p:nvPr/>
        </p:nvSpPr>
        <p:spPr>
          <a:xfrm>
            <a:off x="3029555" y="5131984"/>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逆階層</a:t>
            </a:r>
          </a:p>
        </p:txBody>
      </p:sp>
    </p:spTree>
    <p:extLst>
      <p:ext uri="{BB962C8B-B14F-4D97-AF65-F5344CB8AC3E}">
        <p14:creationId xmlns:p14="http://schemas.microsoft.com/office/powerpoint/2010/main" val="1998511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40</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41</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42</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849489" y="1933456"/>
                <a:ext cx="542713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ES" sz="2400" b="1" dirty="0">
                    <a:solidFill>
                      <a:schemeClr val="tx1"/>
                    </a:solidFill>
                    <a:ea typeface="Meiryo" panose="020B0604030504040204" pitchFamily="34" charset="-128"/>
                    <a:cs typeface="Arial" panose="020B0604020202020204" pitchFamily="34" charset="0"/>
                  </a:rPr>
                  <a:t>CMB</a:t>
                </a:r>
                <a:r>
                  <a:rPr kumimoji="1" lang="ja-ES" altLang="en-US" sz="2400" b="1" dirty="0">
                    <a:solidFill>
                      <a:schemeClr val="tx1"/>
                    </a:solidFill>
                    <a:ea typeface="Meiryo" panose="020B0604030504040204" pitchFamily="34" charset="-128"/>
                    <a:cs typeface="Arial" panose="020B0604020202020204" pitchFamily="34" charset="0"/>
                  </a:rPr>
                  <a:t>の偏光に対する</a:t>
                </a:r>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849489" y="1933456"/>
                <a:ext cx="5427133" cy="410247"/>
              </a:xfrm>
              <a:prstGeom prst="rect">
                <a:avLst/>
              </a:prstGeom>
              <a:blipFill>
                <a:blip r:embed="rId9"/>
                <a:stretch>
                  <a:fillRect l="-1632" t="-154545" b="-21818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𝝈</m:t>
                    </m:r>
                    <m:r>
                      <a:rPr kumimoji="1" lang="en-US" altLang="ja-E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𝝉</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𝟎𝟏</m:t>
                    </m:r>
                  </m:oMath>
                </a14:m>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10287</TotalTime>
  <Words>1515</Words>
  <Application>Microsoft Macintosh PowerPoint</Application>
  <PresentationFormat>ワイド画面</PresentationFormat>
  <Paragraphs>599</Paragraphs>
  <Slides>42</Slides>
  <Notes>37</Notes>
  <HiddenSlides>5</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42</vt:i4>
      </vt:variant>
    </vt:vector>
  </HeadingPairs>
  <TitlesOfParts>
    <vt:vector size="50"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仰角データ取得システムの課題</vt:lpstr>
      <vt:lpstr>   OSインストールによる改善</vt:lpstr>
      <vt:lpstr>   PYNQを用いたOSインストール</vt:lpstr>
      <vt:lpstr>   OSシステムの実装</vt:lpstr>
      <vt:lpstr>PowerPoint プレゼンテーション</vt:lpstr>
      <vt:lpstr>   焦点面検出器</vt:lpstr>
      <vt:lpstr>   天球での理想的な検出器アライメント</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ニュートリノ質量和と階層性</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286</cp:revision>
  <dcterms:created xsi:type="dcterms:W3CDTF">2025-01-26T06:27:01Z</dcterms:created>
  <dcterms:modified xsi:type="dcterms:W3CDTF">2025-02-02T09:54:38Z</dcterms:modified>
</cp:coreProperties>
</file>